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-1976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emf"/><Relationship Id="rId1" Type="http://schemas.openxmlformats.org/officeDocument/2006/relationships/image" Target="../media/image3.png"/><Relationship Id="rId2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77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77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0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491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7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065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48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94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847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29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64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3E9D6-ACC5-4347-B2BA-7D7CA6BB770C}" type="datetimeFigureOut">
              <a:rPr lang="en-US" smtClean="0"/>
              <a:t>22/05/2018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5138A-8E56-BC41-963D-B4DFAE117BE1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9144000" cy="86647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6022196"/>
            <a:ext cx="9144000" cy="83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709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.png"/><Relationship Id="rId12" Type="http://schemas.openxmlformats.org/officeDocument/2006/relationships/package" Target="../embeddings/Microsoft_Word_Document5.docx"/><Relationship Id="rId13" Type="http://schemas.openxmlformats.org/officeDocument/2006/relationships/image" Target="../media/image7.emf"/><Relationship Id="rId14" Type="http://schemas.openxmlformats.org/officeDocument/2006/relationships/image" Target="../media/image8.jpeg"/><Relationship Id="rId15" Type="http://schemas.openxmlformats.org/officeDocument/2006/relationships/image" Target="../media/image9.jpe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hyperlink" Target="mailto:b.babych@leeds.ac.uk" TargetMode="External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3.png"/><Relationship Id="rId6" Type="http://schemas.openxmlformats.org/officeDocument/2006/relationships/package" Target="../embeddings/Microsoft_Word_Document2.docx"/><Relationship Id="rId7" Type="http://schemas.openxmlformats.org/officeDocument/2006/relationships/image" Target="../media/image4.png"/><Relationship Id="rId8" Type="http://schemas.openxmlformats.org/officeDocument/2006/relationships/package" Target="../embeddings/Microsoft_Word_Document3.docx"/><Relationship Id="rId9" Type="http://schemas.openxmlformats.org/officeDocument/2006/relationships/image" Target="../media/image5.png"/><Relationship Id="rId10" Type="http://schemas.openxmlformats.org/officeDocument/2006/relationships/package" Target="../embeddings/Microsoft_Word_Document4.doc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package" Target="../embeddings/Microsoft_Word_Document6.docx"/><Relationship Id="rId5" Type="http://schemas.openxmlformats.org/officeDocument/2006/relationships/image" Target="../media/image10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484" y="267385"/>
            <a:ext cx="8129334" cy="1303501"/>
          </a:xfrm>
        </p:spPr>
        <p:txBody>
          <a:bodyPr>
            <a:normAutofit fontScale="90000"/>
          </a:bodyPr>
          <a:lstStyle/>
          <a:p>
            <a:pPr algn="r">
              <a:spcBef>
                <a:spcPts val="2400"/>
              </a:spcBef>
            </a:pPr>
            <a:r>
              <a:rPr lang="en-US" sz="3200" dirty="0" smtClean="0"/>
              <a:t>Development and evaluation of </a:t>
            </a:r>
            <a:br>
              <a:rPr lang="en-US" sz="3200" dirty="0" smtClean="0"/>
            </a:br>
            <a:r>
              <a:rPr lang="en-US" sz="3200" dirty="0" smtClean="0"/>
              <a:t>phonological models for cognate identification</a:t>
            </a:r>
            <a:br>
              <a:rPr lang="en-US" sz="3200" dirty="0" smtClean="0"/>
            </a:br>
            <a:r>
              <a:rPr lang="en-US" sz="700" dirty="0" smtClean="0"/>
              <a:t/>
            </a:r>
            <a:br>
              <a:rPr lang="en-US" sz="700" dirty="0" smtClean="0"/>
            </a:br>
            <a:r>
              <a:rPr lang="en-US" sz="2200" dirty="0" smtClean="0"/>
              <a:t>Bogdan Babych ( </a:t>
            </a:r>
            <a:r>
              <a:rPr lang="en-US" sz="2200" dirty="0" smtClean="0">
                <a:hlinkClick r:id="rId3"/>
              </a:rPr>
              <a:t>b.babych@leeds.ac.uk</a:t>
            </a:r>
            <a:r>
              <a:rPr lang="en-US" sz="2200" dirty="0" smtClean="0"/>
              <a:t> )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62800"/>
            <a:ext cx="8488619" cy="188473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Using internal feature structures of characters</a:t>
            </a:r>
            <a:endParaRPr lang="en-US" sz="2400" dirty="0" smtClean="0"/>
          </a:p>
          <a:p>
            <a:pPr lvl="1"/>
            <a:r>
              <a:rPr lang="en-US" sz="2000" dirty="0" smtClean="0"/>
              <a:t>Current methods of cognate identification treat characters as </a:t>
            </a:r>
            <a:r>
              <a:rPr lang="en-US" sz="2000" dirty="0" smtClean="0"/>
              <a:t>atomic </a:t>
            </a:r>
            <a:r>
              <a:rPr lang="en-US" sz="2000" dirty="0" smtClean="0"/>
              <a:t>units (e.g., </a:t>
            </a:r>
            <a:r>
              <a:rPr lang="en-US" sz="2000" dirty="0" err="1" smtClean="0"/>
              <a:t>Levenshtein</a:t>
            </a:r>
            <a:r>
              <a:rPr lang="en-US" sz="2000" dirty="0" smtClean="0"/>
              <a:t> edit distance)</a:t>
            </a:r>
          </a:p>
          <a:p>
            <a:pPr lvl="1"/>
            <a:r>
              <a:rPr lang="en-US" sz="2000" dirty="0" smtClean="0"/>
              <a:t>Engineering best-performing feature configuration for large-vocabulary cognate identification (rank candidates in &gt;100k word space)</a:t>
            </a:r>
            <a:endParaRPr lang="en-US" sz="20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248181"/>
              </p:ext>
            </p:extLst>
          </p:nvPr>
        </p:nvGraphicFramePr>
        <p:xfrm>
          <a:off x="99483" y="3619752"/>
          <a:ext cx="4133850" cy="2438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" name="Document" r:id="rId4" imgW="5727700" imgH="3378200" progId="Word.Document.12">
                  <p:embed/>
                </p:oleObj>
              </mc:Choice>
              <mc:Fallback>
                <p:oleObj name="Document" r:id="rId4" imgW="5727700" imgH="3378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9483" y="3619752"/>
                        <a:ext cx="4133850" cy="24381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277160"/>
              </p:ext>
            </p:extLst>
          </p:nvPr>
        </p:nvGraphicFramePr>
        <p:xfrm>
          <a:off x="2165349" y="3616466"/>
          <a:ext cx="3862917" cy="214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1" name="Document" r:id="rId6" imgW="5727700" imgH="317500" progId="Word.Document.12">
                  <p:embed/>
                </p:oleObj>
              </mc:Choice>
              <mc:Fallback>
                <p:oleObj name="Document" r:id="rId6" imgW="5727700" imgH="317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65349" y="3616466"/>
                        <a:ext cx="3862917" cy="214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80368"/>
              </p:ext>
            </p:extLst>
          </p:nvPr>
        </p:nvGraphicFramePr>
        <p:xfrm>
          <a:off x="2165349" y="4360335"/>
          <a:ext cx="4235243" cy="6479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2" name="Document" r:id="rId8" imgW="5727700" imgH="876300" progId="Word.Document.12">
                  <p:embed/>
                </p:oleObj>
              </mc:Choice>
              <mc:Fallback>
                <p:oleObj name="Document" r:id="rId8" imgW="5727700" imgH="876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65349" y="4360335"/>
                        <a:ext cx="4235243" cy="6479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0624818"/>
              </p:ext>
            </p:extLst>
          </p:nvPr>
        </p:nvGraphicFramePr>
        <p:xfrm>
          <a:off x="2165349" y="5410202"/>
          <a:ext cx="3941554" cy="3321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3" name="Document" r:id="rId10" imgW="5727700" imgH="482600" progId="Word.Document.12">
                  <p:embed/>
                </p:oleObj>
              </mc:Choice>
              <mc:Fallback>
                <p:oleObj name="Document" r:id="rId10" imgW="5727700" imgH="482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65349" y="5410202"/>
                        <a:ext cx="3941554" cy="3321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786886"/>
              </p:ext>
            </p:extLst>
          </p:nvPr>
        </p:nvGraphicFramePr>
        <p:xfrm>
          <a:off x="4233863" y="3614738"/>
          <a:ext cx="3984625" cy="245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4" name="Document" r:id="rId12" imgW="5727700" imgH="3530600" progId="Word.Document.12">
                  <p:embed/>
                </p:oleObj>
              </mc:Choice>
              <mc:Fallback>
                <p:oleObj name="Document" r:id="rId12" imgW="5727700" imgH="3530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233863" y="3614738"/>
                        <a:ext cx="3984625" cy="245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Picture 17" descr="Diagram2-feature-arrangements-hierarchy.jpe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912" y="4073506"/>
            <a:ext cx="1817906" cy="1336696"/>
          </a:xfrm>
          <a:prstGeom prst="rect">
            <a:avLst/>
          </a:prstGeom>
        </p:spPr>
      </p:pic>
      <p:pic>
        <p:nvPicPr>
          <p:cNvPr id="19" name="Picture 18" descr="Diagram2-feature-arrangements.jpe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8266" y="4073506"/>
            <a:ext cx="961539" cy="156184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519332" y="3619752"/>
            <a:ext cx="2277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Optimal feature topology… ?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6930650" y="5158603"/>
            <a:ext cx="4415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smtClean="0"/>
              <a:t>or</a:t>
            </a:r>
          </a:p>
          <a:p>
            <a:r>
              <a:rPr lang="en-US" sz="1050" dirty="0" smtClean="0"/>
              <a:t>     …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8266" y="5733840"/>
            <a:ext cx="2894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… optimal cost for insertion, deletion … ?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2926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432800" cy="1143000"/>
          </a:xfrm>
        </p:spPr>
        <p:txBody>
          <a:bodyPr>
            <a:normAutofit/>
          </a:bodyPr>
          <a:lstStyle/>
          <a:p>
            <a:pPr algn="r"/>
            <a:r>
              <a:rPr lang="en-US" sz="2800" dirty="0" smtClean="0"/>
              <a:t>Automated evaluation framework </a:t>
            </a:r>
            <a:br>
              <a:rPr lang="en-US" sz="2800" dirty="0" smtClean="0"/>
            </a:br>
            <a:r>
              <a:rPr lang="en-US" sz="2800" dirty="0" smtClean="0"/>
              <a:t>for phonological feature engineering </a:t>
            </a:r>
            <a:endParaRPr lang="en-US" sz="2800" dirty="0"/>
          </a:p>
        </p:txBody>
      </p:sp>
      <p:pic>
        <p:nvPicPr>
          <p:cNvPr id="7" name="Picture 6" descr="Diagram-experiment-flow-2018-05-for-poster-v05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17638"/>
            <a:ext cx="8314267" cy="2435388"/>
          </a:xfrm>
          <a:prstGeom prst="rect">
            <a:avLst/>
          </a:prstGeom>
        </p:spPr>
      </p:pic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7191586"/>
              </p:ext>
            </p:extLst>
          </p:nvPr>
        </p:nvGraphicFramePr>
        <p:xfrm>
          <a:off x="3644903" y="4155704"/>
          <a:ext cx="4872565" cy="20588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Document" r:id="rId4" imgW="5410200" imgH="2286000" progId="Word.Document.12">
                  <p:embed/>
                </p:oleObj>
              </mc:Choice>
              <mc:Fallback>
                <p:oleObj name="Document" r:id="rId4" imgW="5410200" imgH="2286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44903" y="4155704"/>
                        <a:ext cx="4872565" cy="20588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57200" y="4054104"/>
            <a:ext cx="31877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Evaluation results</a:t>
            </a:r>
          </a:p>
          <a:p>
            <a:r>
              <a:rPr lang="en-US" sz="1400" dirty="0" smtClean="0"/>
              <a:t>Best performance for the settings: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Feature hierarchy +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Insertion/deletion = 0.8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Improvement over baseline ‘atomic’ character </a:t>
            </a:r>
            <a:r>
              <a:rPr lang="en-US" sz="1400" dirty="0" err="1" smtClean="0"/>
              <a:t>Levenshtein</a:t>
            </a:r>
            <a:r>
              <a:rPr lang="en-US" sz="1400" dirty="0" smtClean="0"/>
              <a:t> distance</a:t>
            </a:r>
          </a:p>
          <a:p>
            <a:pPr marL="742950" lvl="1" indent="-285750">
              <a:buFont typeface="Arial"/>
              <a:buChar char="•"/>
            </a:pPr>
            <a:r>
              <a:rPr lang="en-US" sz="1400" dirty="0" smtClean="0"/>
              <a:t>+20% median cognate rank</a:t>
            </a:r>
          </a:p>
          <a:p>
            <a:pPr marL="742950" lvl="1" indent="-285750">
              <a:buFont typeface="Arial"/>
              <a:buChar char="•"/>
            </a:pPr>
            <a:r>
              <a:rPr lang="en-US" sz="1400" dirty="0" smtClean="0"/>
              <a:t>+16.5% cognate in top 1</a:t>
            </a:r>
          </a:p>
          <a:p>
            <a:pPr marL="742950" lvl="1" indent="-285750">
              <a:buFont typeface="Arial"/>
              <a:buChar char="•"/>
            </a:pPr>
            <a:r>
              <a:rPr lang="en-US" sz="1400" dirty="0" smtClean="0"/>
              <a:t>+  3% cognate in top 5</a:t>
            </a:r>
          </a:p>
          <a:p>
            <a:pPr marL="285750" indent="-285750">
              <a:buFont typeface="Arial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18016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114</Words>
  <Application>Microsoft Macintosh PowerPoint</Application>
  <PresentationFormat>On-screen Show (4:3)</PresentationFormat>
  <Paragraphs>17</Paragraphs>
  <Slides>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Office Theme</vt:lpstr>
      <vt:lpstr>Microsoft Word Document</vt:lpstr>
      <vt:lpstr>Development and evaluation of  phonological models for cognate identification  Bogdan Babych ( b.babych@leeds.ac.uk )</vt:lpstr>
      <vt:lpstr>Automated evaluation framework  for phonological feature engineering </vt:lpstr>
    </vt:vector>
  </TitlesOfParts>
  <Company>University of Leeds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Bogdan Babych</dc:creator>
  <cp:lastModifiedBy>Bogdan Babych</cp:lastModifiedBy>
  <cp:revision>23</cp:revision>
  <dcterms:created xsi:type="dcterms:W3CDTF">2018-05-22T11:05:27Z</dcterms:created>
  <dcterms:modified xsi:type="dcterms:W3CDTF">2018-05-22T14:05:35Z</dcterms:modified>
</cp:coreProperties>
</file>

<file path=docProps/thumbnail.jpeg>
</file>